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0" r:id="rId3"/>
    <p:sldId id="258" r:id="rId4"/>
    <p:sldId id="263" r:id="rId5"/>
    <p:sldId id="265" r:id="rId6"/>
    <p:sldId id="266" r:id="rId7"/>
    <p:sldId id="267"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E6D11403-4DBC-4B07-82CC-77EE1B1A738E}" type="datetimeFigureOut">
              <a:rPr lang="es-ES"/>
              <a:pPr>
                <a:defRPr/>
              </a:pPr>
              <a:t>23/05/2010</a:t>
            </a:fld>
            <a:endParaRPr lang="es-E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81526A2-69B3-4A62-8E9C-D8A414881BB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CCCF48A-02C9-44BF-8E5E-35A488DB1489}" type="datetimeFigureOut">
              <a:rPr lang="es-ES"/>
              <a:pPr>
                <a:defRPr/>
              </a:pPr>
              <a:t>23/05/2010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00E0C220-F5AB-4526-86D5-E8ABE555C62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4F1BEE5-2B96-4C27-A0D5-014D77B855A7}" type="datetimeFigureOut">
              <a:rPr lang="es-ES"/>
              <a:pPr>
                <a:defRPr/>
              </a:pPr>
              <a:t>23/05/2010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64DA303-D3F7-4A84-BAF4-2D0AAD97B17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63E86FE4-C601-42F9-988A-6E3D5B57273B}" type="datetimeFigureOut">
              <a:rPr lang="es-ES"/>
              <a:pPr>
                <a:defRPr/>
              </a:pPr>
              <a:t>23/05/2010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BD5264B-E0F7-4F46-89BA-AD2D313E1E18}"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C2A3FB23-CACF-40E8-AC6E-C2C891EBBBC2}" type="datetimeFigureOut">
              <a:rPr lang="es-ES"/>
              <a:pPr>
                <a:defRPr/>
              </a:pPr>
              <a:t>23/05/2010</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38EC8D5F-3603-4EF4-BC89-4E7252155174}"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C29AA8BC-C881-462C-AD3D-CAC28D243ED4}" type="datetimeFigureOut">
              <a:rPr lang="es-ES"/>
              <a:pPr>
                <a:defRPr/>
              </a:pPr>
              <a:t>23/05/2010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F54CD3AC-5020-4E40-ABBF-D3D0788A8AFD}"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6710B53A-404A-4135-9DA5-8DE8090D2110}" type="datetimeFigureOut">
              <a:rPr lang="es-ES"/>
              <a:pPr>
                <a:defRPr/>
              </a:pPr>
              <a:t>23/05/2010</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7738A501-EABF-4193-AFCF-08176AC6CEEB}"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D0425A3A-3B33-48F1-AF66-A5E8EA324B3F}" type="datetimeFigureOut">
              <a:rPr lang="es-ES"/>
              <a:pPr>
                <a:defRPr/>
              </a:pPr>
              <a:t>23/05/2010</a:t>
            </a:fld>
            <a:endParaRPr lang="es-ES"/>
          </a:p>
        </p:txBody>
      </p:sp>
      <p:sp>
        <p:nvSpPr>
          <p:cNvPr id="4" name="3 Marcador de pie de página"/>
          <p:cNvSpPr>
            <a:spLocks noGrp="1"/>
          </p:cNvSpPr>
          <p:nvPr>
            <p:ph type="ftr" sz="quarter" idx="11"/>
          </p:nvPr>
        </p:nvSpPr>
        <p:spPr/>
        <p:txBody>
          <a:bodyPr/>
          <a:lstStyle>
            <a:lvl1pPr>
              <a:defRPr/>
            </a:lvl1pPr>
            <a:extLst/>
          </a:lstStyle>
          <a:p>
            <a:pPr>
              <a:defRPr/>
            </a:pPr>
            <a:endParaRPr lang="es-ES"/>
          </a:p>
        </p:txBody>
      </p:sp>
      <p:sp>
        <p:nvSpPr>
          <p:cNvPr id="5" name="4 Marcador de número de diapositiva"/>
          <p:cNvSpPr>
            <a:spLocks noGrp="1"/>
          </p:cNvSpPr>
          <p:nvPr>
            <p:ph type="sldNum" sz="quarter" idx="12"/>
          </p:nvPr>
        </p:nvSpPr>
        <p:spPr/>
        <p:txBody>
          <a:bodyPr/>
          <a:lstStyle>
            <a:lvl1pPr>
              <a:defRPr/>
            </a:lvl1pPr>
            <a:extLst/>
          </a:lstStyle>
          <a:p>
            <a:pPr>
              <a:defRPr/>
            </a:pPr>
            <a:fld id="{9FE12C66-A561-4C6D-908D-F2C7E956DEFA}"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B359F3AB-8A63-4C41-A7BD-56DC36EB6B42}" type="datetimeFigureOut">
              <a:rPr lang="es-ES"/>
              <a:pPr>
                <a:defRPr/>
              </a:pPr>
              <a:t>23/05/2010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EE6E0D39-99C7-45C1-85F5-7031B9B53CCE}"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20C90452-F689-4503-939C-557988E0A2C8}" type="datetimeFigureOut">
              <a:rPr lang="es-ES"/>
              <a:pPr>
                <a:defRPr/>
              </a:pPr>
              <a:t>23/05/2010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7CCCEADB-4EC8-49E4-BD4B-CE53B231CF7E}"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5CC957EC-DC1A-4198-901C-F21642C81FE9}" type="datetimeFigureOut">
              <a:rPr lang="es-ES"/>
              <a:pPr>
                <a:defRPr/>
              </a:pPr>
              <a:t>23/05/2010</a:t>
            </a:fld>
            <a:endParaRPr lang="es-E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4A72D610-D3D2-4721-A2BF-FA20F66CCB8C}"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B131800A-E278-4D80-BC05-398CC124E531}" type="datetimeFigureOut">
              <a:rPr lang="es-ES"/>
              <a:pPr>
                <a:defRPr/>
              </a:pPr>
              <a:t>23/05/2010</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BB9EEAE7-F37E-4D74-A80B-D52848E0B13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12" r:id="rId1"/>
    <p:sldLayoutId id="2147483708" r:id="rId2"/>
    <p:sldLayoutId id="2147483713" r:id="rId3"/>
    <p:sldLayoutId id="2147483714" r:id="rId4"/>
    <p:sldLayoutId id="2147483715" r:id="rId5"/>
    <p:sldLayoutId id="2147483716" r:id="rId6"/>
    <p:sldLayoutId id="2147483709" r:id="rId7"/>
    <p:sldLayoutId id="2147483717" r:id="rId8"/>
    <p:sldLayoutId id="2147483718" r:id="rId9"/>
    <p:sldLayoutId id="2147483710" r:id="rId10"/>
    <p:sldLayoutId id="2147483711"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fontAlgn="auto">
              <a:spcAft>
                <a:spcPts val="0"/>
              </a:spcAft>
              <a:defRPr/>
            </a:pPr>
            <a:r>
              <a:rPr lang="es-ES" dirty="0" smtClean="0">
                <a:solidFill>
                  <a:schemeClr val="tx2">
                    <a:satMod val="200000"/>
                  </a:schemeClr>
                </a:solidFill>
              </a:rPr>
              <a:t>Introducción al Marketing</a:t>
            </a:r>
            <a:endParaRPr lang="es-ES" dirty="0">
              <a:solidFill>
                <a:schemeClr val="tx2">
                  <a:satMod val="200000"/>
                </a:schemeClr>
              </a:solidFill>
            </a:endParaRPr>
          </a:p>
        </p:txBody>
      </p:sp>
      <p:sp>
        <p:nvSpPr>
          <p:cNvPr id="9219" name="2 Subtítulo"/>
          <p:cNvSpPr>
            <a:spLocks noGrp="1"/>
          </p:cNvSpPr>
          <p:nvPr>
            <p:ph type="subTitle" idx="1"/>
          </p:nvPr>
        </p:nvSpPr>
        <p:spPr>
          <a:xfrm>
            <a:off x="685800" y="3611563"/>
            <a:ext cx="7772400" cy="1200150"/>
          </a:xfrm>
        </p:spPr>
        <p:txBody>
          <a:bodyPr/>
          <a:lstStyle/>
          <a:p>
            <a:pPr marR="0">
              <a:spcBef>
                <a:spcPct val="0"/>
              </a:spcBef>
            </a:pPr>
            <a:r>
              <a:rPr lang="es-ES" smtClean="0"/>
              <a:t>Semana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88" y="1643063"/>
            <a:ext cx="7772400" cy="4643437"/>
          </a:xfrm>
        </p:spPr>
        <p:txBody>
          <a:bodyPr>
            <a:noAutofit/>
          </a:bodyPr>
          <a:lstStyle/>
          <a:p>
            <a:pPr marL="411480" indent="-256032" algn="just" fontAlgn="auto">
              <a:spcAft>
                <a:spcPts val="0"/>
              </a:spcAft>
              <a:buFont typeface="Wingdings"/>
              <a:buChar char=""/>
              <a:defRPr/>
            </a:pPr>
            <a:r>
              <a:rPr lang="es-ES" sz="1800" b="1" dirty="0" smtClean="0">
                <a:solidFill>
                  <a:schemeClr val="tx2">
                    <a:lumMod val="75000"/>
                  </a:schemeClr>
                </a:solidFill>
              </a:rPr>
              <a:t>Acepción filosófica</a:t>
            </a:r>
            <a:r>
              <a:rPr lang="es-ES" sz="1800" dirty="0" smtClean="0">
                <a:solidFill>
                  <a:schemeClr val="tx2">
                    <a:lumMod val="75000"/>
                  </a:schemeClr>
                </a:solidFill>
              </a:rPr>
              <a:t>:</a:t>
            </a:r>
            <a:endParaRPr lang="es-ES" sz="1800" dirty="0" smtClean="0"/>
          </a:p>
          <a:p>
            <a:pPr marL="411480" indent="-256032" algn="just" fontAlgn="auto">
              <a:spcAft>
                <a:spcPts val="0"/>
              </a:spcAft>
              <a:buFont typeface="Wingdings"/>
              <a:buNone/>
              <a:defRPr/>
            </a:pPr>
            <a:r>
              <a:rPr lang="es-ES" sz="1800" dirty="0" smtClean="0"/>
              <a:t>              Es una forma de concebir la actividad comercial que parte de las necesidades del consumidor y tiene como fin su satisfacción a la par que se benefician todas las partes implicadas.</a:t>
            </a:r>
          </a:p>
          <a:p>
            <a:pPr marL="740664" lvl="1" algn="just" fontAlgn="auto">
              <a:spcBef>
                <a:spcPts val="324"/>
              </a:spcBef>
              <a:spcAft>
                <a:spcPts val="0"/>
              </a:spcAft>
              <a:buFont typeface="Wingdings"/>
              <a:buChar char=""/>
              <a:defRPr/>
            </a:pPr>
            <a:r>
              <a:rPr lang="es-ES" sz="1800" b="1" i="1" dirty="0" smtClean="0"/>
              <a:t>Filosofía del Marketing</a:t>
            </a:r>
            <a:r>
              <a:rPr lang="es-ES" sz="1800" b="1" dirty="0" smtClean="0"/>
              <a:t> :</a:t>
            </a:r>
            <a:r>
              <a:rPr lang="es-ES" sz="1800" b="1" i="1" dirty="0" smtClean="0"/>
              <a:t> </a:t>
            </a:r>
            <a:r>
              <a:rPr lang="es-ES" sz="1800" i="1" dirty="0" smtClean="0"/>
              <a:t>La filosofía de marketing significa que en una organización todos los esfuerzos deben estar encaminados a satisfacer a los clientes… con rentabilidad.</a:t>
            </a:r>
          </a:p>
          <a:p>
            <a:pPr marL="740664" lvl="1" algn="just" fontAlgn="auto">
              <a:spcBef>
                <a:spcPts val="324"/>
              </a:spcBef>
              <a:spcAft>
                <a:spcPts val="0"/>
              </a:spcAft>
              <a:buFont typeface="Wingdings"/>
              <a:buChar char=""/>
              <a:defRPr/>
            </a:pPr>
            <a:endParaRPr lang="es-ES" sz="1800" i="1" dirty="0" smtClean="0"/>
          </a:p>
          <a:p>
            <a:pPr marL="411480" indent="-256032" algn="just" fontAlgn="auto">
              <a:spcAft>
                <a:spcPts val="0"/>
              </a:spcAft>
              <a:buFont typeface="Wingdings"/>
              <a:buChar char=""/>
              <a:defRPr/>
            </a:pPr>
            <a:r>
              <a:rPr lang="es-ES" sz="1800" dirty="0" err="1" smtClean="0">
                <a:solidFill>
                  <a:schemeClr val="tx2">
                    <a:lumMod val="75000"/>
                  </a:schemeClr>
                </a:solidFill>
              </a:rPr>
              <a:t>Stanton</a:t>
            </a:r>
            <a:r>
              <a:rPr lang="es-ES" sz="1800" dirty="0" smtClean="0">
                <a:solidFill>
                  <a:schemeClr val="tx2">
                    <a:lumMod val="75000"/>
                  </a:schemeClr>
                </a:solidFill>
              </a:rPr>
              <a:t>, </a:t>
            </a:r>
            <a:r>
              <a:rPr lang="es-ES" sz="1800" dirty="0" err="1" smtClean="0">
                <a:solidFill>
                  <a:schemeClr val="tx2">
                    <a:lumMod val="75000"/>
                  </a:schemeClr>
                </a:solidFill>
              </a:rPr>
              <a:t>Etzel</a:t>
            </a:r>
            <a:r>
              <a:rPr lang="es-ES" sz="1800" dirty="0" smtClean="0">
                <a:solidFill>
                  <a:schemeClr val="tx2">
                    <a:lumMod val="75000"/>
                  </a:schemeClr>
                </a:solidFill>
              </a:rPr>
              <a:t> y Walker</a:t>
            </a:r>
          </a:p>
          <a:p>
            <a:pPr marL="740664" lvl="1" algn="just" fontAlgn="auto">
              <a:spcBef>
                <a:spcPts val="324"/>
              </a:spcBef>
              <a:spcAft>
                <a:spcPts val="0"/>
              </a:spcAft>
              <a:buFont typeface="Wingdings"/>
              <a:buNone/>
              <a:defRPr/>
            </a:pPr>
            <a:r>
              <a:rPr lang="es-ES" sz="1800" dirty="0" smtClean="0"/>
              <a:t> 	Explican que el </a:t>
            </a:r>
            <a:r>
              <a:rPr lang="es-ES" sz="1800" b="1" i="1" dirty="0" smtClean="0"/>
              <a:t>concepto de marketing </a:t>
            </a:r>
          </a:p>
          <a:p>
            <a:pPr marL="740664" lvl="1" algn="just" fontAlgn="auto">
              <a:spcBef>
                <a:spcPts val="324"/>
              </a:spcBef>
              <a:spcAft>
                <a:spcPts val="0"/>
              </a:spcAft>
              <a:buFont typeface="Wingdings"/>
              <a:buNone/>
              <a:defRPr/>
            </a:pPr>
            <a:endParaRPr lang="es-ES" sz="1800" b="1" i="1" dirty="0" smtClean="0"/>
          </a:p>
          <a:p>
            <a:pPr marL="740664" lvl="1" algn="just" fontAlgn="auto">
              <a:spcBef>
                <a:spcPts val="324"/>
              </a:spcBef>
              <a:spcAft>
                <a:spcPts val="0"/>
              </a:spcAft>
              <a:buFont typeface="Wingdings"/>
              <a:buNone/>
              <a:defRPr/>
            </a:pPr>
            <a:r>
              <a:rPr lang="es-ES" sz="1800" b="1" i="1" dirty="0" smtClean="0"/>
              <a:t>“Hace hincapié en la orientación del cliente y en la coordinación de las actividades de marketing para alcanzar los objetivos de desempeño de la organización" </a:t>
            </a:r>
            <a:endParaRPr lang="es-ES" sz="1800" b="1" dirty="0" smtClean="0"/>
          </a:p>
          <a:p>
            <a:pPr marL="740664" lvl="1" fontAlgn="auto">
              <a:spcBef>
                <a:spcPts val="324"/>
              </a:spcBef>
              <a:spcAft>
                <a:spcPts val="0"/>
              </a:spcAft>
              <a:buFont typeface="Wingdings"/>
              <a:buChar char=""/>
              <a:defRPr/>
            </a:pPr>
            <a:endParaRPr lang="es-ES" sz="1800" i="1" dirty="0" smtClean="0"/>
          </a:p>
          <a:p>
            <a:pPr marL="740664" lvl="1" fontAlgn="auto">
              <a:spcBef>
                <a:spcPts val="324"/>
              </a:spcBef>
              <a:spcAft>
                <a:spcPts val="0"/>
              </a:spcAft>
              <a:buFont typeface="Verdana"/>
              <a:buNone/>
              <a:defRPr/>
            </a:pPr>
            <a:r>
              <a:rPr lang="es-ES" sz="1900" dirty="0" smtClean="0"/>
              <a:t/>
            </a:r>
            <a:br>
              <a:rPr lang="es-ES" sz="1900" dirty="0" smtClean="0"/>
            </a:br>
            <a:endParaRPr lang="es-ES" sz="1900" dirty="0" smtClean="0"/>
          </a:p>
          <a:p>
            <a:pPr marL="411480" indent="-256032" fontAlgn="auto">
              <a:spcAft>
                <a:spcPts val="0"/>
              </a:spcAft>
              <a:buFont typeface="Wingdings 3"/>
              <a:buNone/>
              <a:defRPr/>
            </a:pPr>
            <a:endParaRPr lang="es-ES" sz="1900" dirty="0"/>
          </a:p>
        </p:txBody>
      </p:sp>
      <p:sp>
        <p:nvSpPr>
          <p:cNvPr id="4" name="1 Título"/>
          <p:cNvSpPr>
            <a:spLocks noGrp="1"/>
          </p:cNvSpPr>
          <p:nvPr>
            <p:ph type="title"/>
          </p:nvPr>
        </p:nvSpPr>
        <p:spPr>
          <a:xfrm>
            <a:off x="857224" y="642918"/>
            <a:ext cx="7772400" cy="914400"/>
          </a:xfrm>
        </p:spPr>
        <p:txBody>
          <a:bodyPr/>
          <a:lstStyle/>
          <a:p>
            <a:pPr algn="ctr" fontAlgn="auto">
              <a:spcAft>
                <a:spcPts val="0"/>
              </a:spcAft>
              <a:defRPr/>
            </a:pPr>
            <a:r>
              <a:rPr lang="es-ES" dirty="0" smtClean="0">
                <a:solidFill>
                  <a:schemeClr val="tx2">
                    <a:satMod val="200000"/>
                  </a:schemeClr>
                </a:solidFill>
              </a:rPr>
              <a:t>Conceptos del Marketing</a:t>
            </a:r>
            <a:endParaRPr lang="es-ES" dirty="0">
              <a:solidFill>
                <a:schemeClr val="tx2">
                  <a:satMod val="20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43063"/>
            <a:ext cx="8229600" cy="4400550"/>
          </a:xfrm>
        </p:spPr>
        <p:txBody>
          <a:bodyPr>
            <a:normAutofit fontScale="70000" lnSpcReduction="20000"/>
          </a:bodyPr>
          <a:lstStyle/>
          <a:p>
            <a:pPr marL="411480" indent="-256032" algn="just" fontAlgn="auto">
              <a:spcAft>
                <a:spcPts val="0"/>
              </a:spcAft>
              <a:buFont typeface="Wingdings"/>
              <a:buChar char=""/>
              <a:defRPr/>
            </a:pPr>
            <a:r>
              <a:rPr lang="es-ES" b="1" dirty="0" smtClean="0">
                <a:solidFill>
                  <a:schemeClr val="tx2">
                    <a:lumMod val="75000"/>
                  </a:schemeClr>
                </a:solidFill>
              </a:rPr>
              <a:t>Philip </a:t>
            </a:r>
            <a:r>
              <a:rPr lang="es-ES" b="1" dirty="0" err="1" smtClean="0">
                <a:solidFill>
                  <a:schemeClr val="tx2">
                    <a:lumMod val="75000"/>
                  </a:schemeClr>
                </a:solidFill>
              </a:rPr>
              <a:t>Kotler</a:t>
            </a:r>
            <a:r>
              <a:rPr lang="es-ES" b="1" dirty="0" smtClean="0">
                <a:solidFill>
                  <a:schemeClr val="tx2">
                    <a:lumMod val="75000"/>
                  </a:schemeClr>
                </a:solidFill>
              </a:rPr>
              <a:t> - ‘Padre del Marketing’ (1967)</a:t>
            </a:r>
            <a:r>
              <a:rPr lang="es-ES_tradnl" b="1" dirty="0" smtClean="0">
                <a:solidFill>
                  <a:schemeClr val="tx2">
                    <a:lumMod val="50000"/>
                  </a:schemeClr>
                </a:solidFill>
                <a:latin typeface="Arial" charset="0"/>
              </a:rPr>
              <a:t>	</a:t>
            </a:r>
          </a:p>
          <a:p>
            <a:pPr marL="411480" indent="-256032" algn="just" fontAlgn="auto">
              <a:spcAft>
                <a:spcPts val="0"/>
              </a:spcAft>
              <a:buFont typeface="Wingdings"/>
              <a:buNone/>
              <a:defRPr/>
            </a:pPr>
            <a:r>
              <a:rPr lang="es-ES_tradnl" dirty="0" smtClean="0"/>
              <a:t>      “ El marketing es la actividad dirigida a satisfacer necesidades y deseos con bienes y servicios a través del proceso de  intercambio”</a:t>
            </a:r>
          </a:p>
          <a:p>
            <a:pPr marL="411480" indent="-256032" algn="just" fontAlgn="auto">
              <a:spcAft>
                <a:spcPts val="0"/>
              </a:spcAft>
              <a:buFont typeface="Wingdings"/>
              <a:buNone/>
              <a:defRPr/>
            </a:pPr>
            <a:endParaRPr lang="es-ES_tradnl" b="1" dirty="0" smtClean="0">
              <a:latin typeface="Arial" charset="0"/>
            </a:endParaRPr>
          </a:p>
          <a:p>
            <a:pPr marL="411480" indent="-256032" algn="just" fontAlgn="auto">
              <a:spcAft>
                <a:spcPts val="0"/>
              </a:spcAft>
              <a:buFont typeface="Wingdings"/>
              <a:buNone/>
              <a:defRPr/>
            </a:pPr>
            <a:endParaRPr lang="es-ES_tradnl" b="1" dirty="0" smtClean="0">
              <a:latin typeface="Arial" charset="0"/>
            </a:endParaRPr>
          </a:p>
          <a:p>
            <a:pPr marL="411480" indent="-256032" algn="just" fontAlgn="auto">
              <a:spcAft>
                <a:spcPts val="0"/>
              </a:spcAft>
              <a:buFont typeface="Wingdings"/>
              <a:buChar char=""/>
              <a:defRPr/>
            </a:pPr>
            <a:r>
              <a:rPr lang="es-ES" b="1" dirty="0" smtClean="0">
                <a:solidFill>
                  <a:schemeClr val="tx2">
                    <a:lumMod val="75000"/>
                  </a:schemeClr>
                </a:solidFill>
              </a:rPr>
              <a:t>Acepción de carácter organizativo:</a:t>
            </a:r>
          </a:p>
          <a:p>
            <a:pPr marL="411480" indent="-256032" algn="just" fontAlgn="auto">
              <a:spcAft>
                <a:spcPts val="0"/>
              </a:spcAft>
              <a:buFont typeface="Wingdings"/>
              <a:buNone/>
              <a:defRPr/>
            </a:pPr>
            <a:endParaRPr lang="es-ES" b="1" dirty="0" smtClean="0"/>
          </a:p>
          <a:p>
            <a:pPr marL="740664" lvl="1" algn="just" fontAlgn="auto">
              <a:spcBef>
                <a:spcPts val="324"/>
              </a:spcBef>
              <a:spcAft>
                <a:spcPts val="0"/>
              </a:spcAft>
              <a:buFont typeface="Wingdings"/>
              <a:buChar char=""/>
              <a:defRPr/>
            </a:pPr>
            <a:r>
              <a:rPr lang="es-ES" sz="2700" i="1" dirty="0" smtClean="0"/>
              <a:t> American Marketing </a:t>
            </a:r>
            <a:r>
              <a:rPr lang="es-ES" sz="2700" i="1" dirty="0" err="1" smtClean="0"/>
              <a:t>Association</a:t>
            </a:r>
            <a:r>
              <a:rPr lang="es-ES" sz="2700" i="1" dirty="0" smtClean="0"/>
              <a:t> (AMA) en 1985:</a:t>
            </a:r>
          </a:p>
          <a:p>
            <a:pPr marL="996696" lvl="2" algn="just" fontAlgn="auto">
              <a:spcAft>
                <a:spcPts val="0"/>
              </a:spcAft>
              <a:buFont typeface="Wingdings 2"/>
              <a:buChar char=""/>
              <a:defRPr/>
            </a:pPr>
            <a:r>
              <a:rPr lang="es-ES" sz="2700" dirty="0" smtClean="0"/>
              <a:t>  El Marketing es el proceso directivo que trata de la creación de ideas, bienes y servicios y la determinación de la distribución, precio y comunicación más adecuados de tal forma que se promuevan intercambios entre una organización y unos individuos, satisfaciendo los objetivos de ambos.</a:t>
            </a:r>
          </a:p>
          <a:p>
            <a:pPr marL="411480" indent="-256032" fontAlgn="auto">
              <a:spcAft>
                <a:spcPts val="0"/>
              </a:spcAft>
              <a:buFont typeface="Wingdings"/>
              <a:buNone/>
              <a:defRPr/>
            </a:pPr>
            <a:endParaRPr lang="es-ES" sz="1900" dirty="0"/>
          </a:p>
        </p:txBody>
      </p:sp>
      <p:sp>
        <p:nvSpPr>
          <p:cNvPr id="2" name="1 Título"/>
          <p:cNvSpPr>
            <a:spLocks noGrp="1"/>
          </p:cNvSpPr>
          <p:nvPr>
            <p:ph type="title"/>
          </p:nvPr>
        </p:nvSpPr>
        <p:spPr/>
        <p:txBody>
          <a:bodyPr/>
          <a:lstStyle/>
          <a:p>
            <a:pPr algn="ctr" fontAlgn="auto">
              <a:spcAft>
                <a:spcPts val="0"/>
              </a:spcAft>
              <a:defRPr/>
            </a:pPr>
            <a:r>
              <a:rPr lang="es-ES" dirty="0" smtClean="0">
                <a:solidFill>
                  <a:schemeClr val="tx2">
                    <a:satMod val="200000"/>
                  </a:schemeClr>
                </a:solidFill>
              </a:rPr>
              <a:t>Conceptos del Marketing</a:t>
            </a:r>
            <a:endParaRPr lang="es-ES" dirty="0">
              <a:solidFill>
                <a:schemeClr val="tx2">
                  <a:satMod val="20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p:txBody>
          <a:bodyPr/>
          <a:lstStyle/>
          <a:p>
            <a:pPr algn="just"/>
            <a:r>
              <a:rPr lang="es-ES" smtClean="0"/>
              <a:t>Desde la etapa feudal que se consolida el comercio como intercambio de un bien por un valor entre interesados, pasando por la Revolución Industrial y la producción en serie de la manufactura. Es en estos años hasta inicios del siglo XX que el enfoque eran las ventas y las empresas no influenciaban mucho a los consumidores.</a:t>
            </a:r>
          </a:p>
        </p:txBody>
      </p:sp>
      <p:sp>
        <p:nvSpPr>
          <p:cNvPr id="2" name="1 Título"/>
          <p:cNvSpPr>
            <a:spLocks noGrp="1"/>
          </p:cNvSpPr>
          <p:nvPr>
            <p:ph type="title"/>
          </p:nvPr>
        </p:nvSpPr>
        <p:spPr/>
        <p:txBody>
          <a:bodyPr/>
          <a:lstStyle/>
          <a:p>
            <a:pPr algn="ctr" fontAlgn="auto">
              <a:spcAft>
                <a:spcPts val="0"/>
              </a:spcAft>
              <a:defRPr/>
            </a:pPr>
            <a:r>
              <a:rPr lang="es-ES" dirty="0" smtClean="0">
                <a:solidFill>
                  <a:schemeClr val="tx2">
                    <a:satMod val="200000"/>
                  </a:schemeClr>
                </a:solidFill>
              </a:rPr>
              <a:t>Evolución del Marketing</a:t>
            </a:r>
            <a:endParaRPr lang="es-ES" dirty="0">
              <a:solidFill>
                <a:schemeClr val="tx2">
                  <a:satMod val="20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4350" y="1428750"/>
            <a:ext cx="7772400" cy="4856163"/>
          </a:xfrm>
        </p:spPr>
        <p:txBody>
          <a:bodyPr>
            <a:normAutofit fontScale="92500"/>
          </a:bodyPr>
          <a:lstStyle/>
          <a:p>
            <a:pPr marL="411480" indent="-256032" fontAlgn="auto">
              <a:spcAft>
                <a:spcPts val="0"/>
              </a:spcAft>
              <a:buFont typeface="Wingdings"/>
              <a:buChar char=""/>
              <a:defRPr/>
            </a:pPr>
            <a:r>
              <a:rPr lang="es-ES" dirty="0" smtClean="0"/>
              <a:t>Ya en el siglo XX , se consolida el marketing:</a:t>
            </a:r>
          </a:p>
          <a:p>
            <a:pPr marL="740664" lvl="1" algn="just" fontAlgn="auto">
              <a:spcBef>
                <a:spcPts val="324"/>
              </a:spcBef>
              <a:spcAft>
                <a:spcPts val="0"/>
              </a:spcAft>
              <a:buFont typeface="Wingdings"/>
              <a:buChar char=""/>
              <a:defRPr/>
            </a:pPr>
            <a:r>
              <a:rPr lang="es-ES" sz="1800" dirty="0" smtClean="0">
                <a:solidFill>
                  <a:schemeClr val="tx2">
                    <a:lumMod val="75000"/>
                  </a:schemeClr>
                </a:solidFill>
              </a:rPr>
              <a:t> </a:t>
            </a:r>
            <a:r>
              <a:rPr lang="es-ES" sz="1800" b="1" dirty="0" smtClean="0">
                <a:solidFill>
                  <a:schemeClr val="tx2">
                    <a:lumMod val="75000"/>
                  </a:schemeClr>
                </a:solidFill>
              </a:rPr>
              <a:t>Primera fase (años 1950)</a:t>
            </a:r>
            <a:r>
              <a:rPr lang="es-ES" sz="1800" dirty="0" smtClean="0">
                <a:solidFill>
                  <a:schemeClr val="tx2">
                    <a:lumMod val="75000"/>
                  </a:schemeClr>
                </a:solidFill>
              </a:rPr>
              <a:t>: </a:t>
            </a:r>
            <a:r>
              <a:rPr lang="es-ES" sz="1800" dirty="0" smtClean="0"/>
              <a:t>Etapa en la que preponderancia es la de las </a:t>
            </a:r>
            <a:r>
              <a:rPr lang="es-ES" sz="1800" b="1" dirty="0" smtClean="0"/>
              <a:t>ventas</a:t>
            </a:r>
            <a:r>
              <a:rPr lang="es-ES" sz="1800" dirty="0" smtClean="0"/>
              <a:t>. La organización de las actividades de marketing incluye a las actividades propias de ventas más la adición de las “4 pes” aunque esta extensión no va a ser suficiente para que el marketing adquiera el carácter de filosofía conductora de la actividad empresarial. La efectividad del marketing se incrementa a lo largo de toda la fase. Podría describirse como “vender lo que se hace bien”.</a:t>
            </a:r>
          </a:p>
          <a:p>
            <a:pPr marL="740664" lvl="1" algn="just" fontAlgn="auto">
              <a:spcBef>
                <a:spcPts val="324"/>
              </a:spcBef>
              <a:spcAft>
                <a:spcPts val="0"/>
              </a:spcAft>
              <a:buFont typeface="Wingdings"/>
              <a:buChar char=""/>
              <a:defRPr/>
            </a:pPr>
            <a:r>
              <a:rPr lang="es-ES" sz="1800" dirty="0" smtClean="0">
                <a:solidFill>
                  <a:schemeClr val="tx2">
                    <a:lumMod val="75000"/>
                  </a:schemeClr>
                </a:solidFill>
              </a:rPr>
              <a:t>S</a:t>
            </a:r>
            <a:r>
              <a:rPr lang="es-ES" sz="1800" b="1" dirty="0" smtClean="0">
                <a:solidFill>
                  <a:schemeClr val="tx2">
                    <a:lumMod val="75000"/>
                  </a:schemeClr>
                </a:solidFill>
              </a:rPr>
              <a:t>egunda fase (años 1960 y 1970):</a:t>
            </a:r>
            <a:r>
              <a:rPr lang="es-ES" sz="1800" dirty="0" smtClean="0">
                <a:solidFill>
                  <a:schemeClr val="tx2">
                    <a:lumMod val="75000"/>
                  </a:schemeClr>
                </a:solidFill>
              </a:rPr>
              <a:t> </a:t>
            </a:r>
            <a:r>
              <a:rPr lang="es-ES" sz="1800" dirty="0" smtClean="0"/>
              <a:t>Etapa en que el marketing en este tipo de empresas adquiere el nivel de orientación empresarial recogiendo entre otros los principios de e</a:t>
            </a:r>
            <a:r>
              <a:rPr lang="es-ES" sz="1800" b="1" dirty="0" smtClean="0"/>
              <a:t>nfoque al mercado, compromiso con los clientes, entrega de un valor superior al cliente</a:t>
            </a:r>
            <a:r>
              <a:rPr lang="es-ES" sz="1800" dirty="0" smtClean="0"/>
              <a:t>, y de enfoque externo (la empresa mira al exterior). La efectividad del marketing crece rápidamente a lo largo de toda la fase.</a:t>
            </a:r>
            <a:r>
              <a:rPr lang="es-ES" dirty="0" smtClean="0"/>
              <a:t/>
            </a:r>
            <a:br>
              <a:rPr lang="es-ES" dirty="0" smtClean="0"/>
            </a:br>
            <a:endParaRPr lang="es-ES" dirty="0"/>
          </a:p>
        </p:txBody>
      </p:sp>
      <p:sp>
        <p:nvSpPr>
          <p:cNvPr id="2" name="1 Título"/>
          <p:cNvSpPr>
            <a:spLocks noGrp="1"/>
          </p:cNvSpPr>
          <p:nvPr>
            <p:ph type="title"/>
          </p:nvPr>
        </p:nvSpPr>
        <p:spPr/>
        <p:txBody>
          <a:bodyPr/>
          <a:lstStyle/>
          <a:p>
            <a:pPr algn="ctr" fontAlgn="auto">
              <a:spcAft>
                <a:spcPts val="0"/>
              </a:spcAft>
              <a:defRPr/>
            </a:pPr>
            <a:r>
              <a:rPr lang="es-ES" dirty="0" smtClean="0">
                <a:solidFill>
                  <a:schemeClr val="tx2">
                    <a:satMod val="200000"/>
                  </a:schemeClr>
                </a:solidFill>
              </a:rPr>
              <a:t>Evolución del Marketing</a:t>
            </a:r>
            <a:endParaRPr lang="es-ES" dirty="0">
              <a:solidFill>
                <a:schemeClr val="tx2">
                  <a:satMod val="20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4350" y="1357313"/>
            <a:ext cx="7772400" cy="4927600"/>
          </a:xfrm>
        </p:spPr>
        <p:txBody>
          <a:bodyPr>
            <a:normAutofit fontScale="92500" lnSpcReduction="20000"/>
          </a:bodyPr>
          <a:lstStyle/>
          <a:p>
            <a:pPr marL="740664" lvl="1" algn="just" fontAlgn="auto">
              <a:spcBef>
                <a:spcPts val="324"/>
              </a:spcBef>
              <a:spcAft>
                <a:spcPts val="0"/>
              </a:spcAft>
              <a:buFont typeface="Wingdings"/>
              <a:buChar char=""/>
              <a:defRPr/>
            </a:pPr>
            <a:r>
              <a:rPr lang="es-ES" b="1" dirty="0" smtClean="0">
                <a:solidFill>
                  <a:schemeClr val="tx2">
                    <a:lumMod val="75000"/>
                  </a:schemeClr>
                </a:solidFill>
              </a:rPr>
              <a:t>Tercera fase (años 1980):</a:t>
            </a:r>
            <a:r>
              <a:rPr lang="es-ES" dirty="0" smtClean="0">
                <a:solidFill>
                  <a:schemeClr val="tx2">
                    <a:lumMod val="75000"/>
                  </a:schemeClr>
                </a:solidFill>
              </a:rPr>
              <a:t> </a:t>
            </a:r>
            <a:r>
              <a:rPr lang="es-ES" dirty="0" smtClean="0"/>
              <a:t>Etapa en la sufre un retroceso al convertirse las acciones de marketing en un ritual repetitivo de técnicas comerciales donde se da una carencia de innovación, una respuesta lenta a los retos que surgen y una parálisis a la hora de tomar decisiones estratégicas. La efectividad del marketing se reduce peligrosamente durante esta fase surgiendo críticas al futuro del marketing.</a:t>
            </a:r>
          </a:p>
          <a:p>
            <a:pPr marL="740664" lvl="1" fontAlgn="auto">
              <a:spcBef>
                <a:spcPts val="324"/>
              </a:spcBef>
              <a:spcAft>
                <a:spcPts val="0"/>
              </a:spcAft>
              <a:buFont typeface="Wingdings"/>
              <a:buChar char=""/>
              <a:defRPr/>
            </a:pPr>
            <a:endParaRPr lang="es-ES" dirty="0" smtClean="0"/>
          </a:p>
          <a:p>
            <a:pPr marL="740664" lvl="1" algn="just" fontAlgn="auto">
              <a:spcBef>
                <a:spcPts val="324"/>
              </a:spcBef>
              <a:spcAft>
                <a:spcPts val="0"/>
              </a:spcAft>
              <a:buFont typeface="Wingdings"/>
              <a:buChar char=""/>
              <a:defRPr/>
            </a:pPr>
            <a:r>
              <a:rPr lang="es-ES" b="1" dirty="0" smtClean="0">
                <a:solidFill>
                  <a:schemeClr val="tx2">
                    <a:lumMod val="75000"/>
                  </a:schemeClr>
                </a:solidFill>
              </a:rPr>
              <a:t>Cuarta fase (años 1990)</a:t>
            </a:r>
            <a:r>
              <a:rPr lang="es-ES" dirty="0" smtClean="0">
                <a:solidFill>
                  <a:schemeClr val="tx2">
                    <a:lumMod val="75000"/>
                  </a:schemeClr>
                </a:solidFill>
              </a:rPr>
              <a:t>: </a:t>
            </a:r>
            <a:r>
              <a:rPr lang="es-ES" dirty="0" smtClean="0"/>
              <a:t>El marketing recupera su línea estratégica desarrollando una filosofía postmodernista que le va a reconducir hacia los principios de </a:t>
            </a:r>
            <a:r>
              <a:rPr lang="es-ES" b="1" dirty="0" smtClean="0"/>
              <a:t>enfoque al mercado, respuesta rápida y flexible, organización en torno a procesos clave y excelencia funcional.</a:t>
            </a:r>
            <a:r>
              <a:rPr lang="es-ES" dirty="0" smtClean="0"/>
              <a:t> La efectividad del marketing recobra de nuevo un gran crecimiento al retomar la empresa de nuevo la filosofía de marketing.</a:t>
            </a:r>
            <a:endParaRPr lang="es-ES" dirty="0"/>
          </a:p>
        </p:txBody>
      </p:sp>
      <p:sp>
        <p:nvSpPr>
          <p:cNvPr id="2" name="1 Título"/>
          <p:cNvSpPr>
            <a:spLocks noGrp="1"/>
          </p:cNvSpPr>
          <p:nvPr>
            <p:ph type="title"/>
          </p:nvPr>
        </p:nvSpPr>
        <p:spPr/>
        <p:txBody>
          <a:bodyPr/>
          <a:lstStyle/>
          <a:p>
            <a:pPr algn="ctr" fontAlgn="auto">
              <a:spcAft>
                <a:spcPts val="0"/>
              </a:spcAft>
              <a:defRPr/>
            </a:pPr>
            <a:r>
              <a:rPr lang="es-ES" dirty="0" smtClean="0">
                <a:solidFill>
                  <a:schemeClr val="tx2">
                    <a:satMod val="200000"/>
                  </a:schemeClr>
                </a:solidFill>
              </a:rPr>
              <a:t>Evolución del Marketing</a:t>
            </a:r>
            <a:endParaRPr lang="es-ES" dirty="0">
              <a:solidFill>
                <a:schemeClr val="tx2">
                  <a:satMod val="20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38263"/>
            <a:ext cx="8229600" cy="4876800"/>
          </a:xfrm>
        </p:spPr>
        <p:txBody>
          <a:bodyPr>
            <a:normAutofit fontScale="40000" lnSpcReduction="20000"/>
          </a:bodyPr>
          <a:lstStyle/>
          <a:p>
            <a:pPr marL="411480" indent="-256032" algn="just" fontAlgn="auto">
              <a:spcAft>
                <a:spcPts val="0"/>
              </a:spcAft>
              <a:buFont typeface="Wingdings"/>
              <a:buChar char=""/>
              <a:defRPr/>
            </a:pPr>
            <a:r>
              <a:rPr lang="es-ES" sz="4300" b="1" dirty="0" smtClean="0">
                <a:solidFill>
                  <a:schemeClr val="tx2">
                    <a:lumMod val="75000"/>
                  </a:schemeClr>
                </a:solidFill>
              </a:rPr>
              <a:t>Marketing social </a:t>
            </a:r>
            <a:r>
              <a:rPr lang="es-ES" sz="4300" dirty="0" smtClean="0"/>
              <a:t>u orientación a la responsabilidad social (marketing responsable): Finalmente, cuando el mercado está completamente asentado, las empresas no solo tratan de satisfacer las necesidades de sus consumidores, sino que también persiguen objetivos deseables para la sociedad en su conjunto, como iniciativas medioambientales, de justicia social, culturales, etc.</a:t>
            </a:r>
          </a:p>
          <a:p>
            <a:pPr marL="411480" indent="-256032" algn="just" fontAlgn="auto">
              <a:spcAft>
                <a:spcPts val="0"/>
              </a:spcAft>
              <a:buFont typeface="Wingdings"/>
              <a:buChar char=""/>
              <a:defRPr/>
            </a:pPr>
            <a:r>
              <a:rPr lang="es-ES" sz="4300" b="1" dirty="0" smtClean="0">
                <a:solidFill>
                  <a:schemeClr val="tx2">
                    <a:lumMod val="75000"/>
                  </a:schemeClr>
                </a:solidFill>
              </a:rPr>
              <a:t>Marketing relacional</a:t>
            </a:r>
            <a:r>
              <a:rPr lang="es-ES" sz="4300" dirty="0" smtClean="0">
                <a:solidFill>
                  <a:schemeClr val="tx2">
                    <a:lumMod val="75000"/>
                  </a:schemeClr>
                </a:solidFill>
              </a:rPr>
              <a:t>: </a:t>
            </a:r>
            <a:r>
              <a:rPr lang="es-ES" sz="4300" dirty="0" smtClean="0"/>
              <a:t>orientación que indica la importancia de establecer relaciones firmes y duraderas con todos los clientes, redefiniendo al cliente como miembro de alguno o de varios mercados, como pueden ser: mercado interno, mercado de los proveedores, mercado de inversionistas etc.</a:t>
            </a:r>
          </a:p>
          <a:p>
            <a:pPr marL="411480" indent="-256032" algn="just" fontAlgn="auto">
              <a:spcAft>
                <a:spcPts val="0"/>
              </a:spcAft>
              <a:buFont typeface="Wingdings"/>
              <a:buChar char=""/>
              <a:defRPr/>
            </a:pPr>
            <a:r>
              <a:rPr lang="es-ES" sz="4300" b="1" dirty="0" smtClean="0">
                <a:solidFill>
                  <a:schemeClr val="tx2">
                    <a:lumMod val="75000"/>
                  </a:schemeClr>
                </a:solidFill>
              </a:rPr>
              <a:t>Marketing holístico</a:t>
            </a:r>
            <a:r>
              <a:rPr lang="es-ES" sz="4300" dirty="0" smtClean="0">
                <a:solidFill>
                  <a:schemeClr val="tx2">
                    <a:lumMod val="75000"/>
                  </a:schemeClr>
                </a:solidFill>
              </a:rPr>
              <a:t> </a:t>
            </a:r>
            <a:r>
              <a:rPr lang="es-ES" sz="4300" dirty="0" smtClean="0"/>
              <a:t>(</a:t>
            </a:r>
            <a:r>
              <a:rPr lang="es-ES" sz="4300" dirty="0" err="1" smtClean="0"/>
              <a:t>Kotler</a:t>
            </a:r>
            <a:r>
              <a:rPr lang="es-ES" sz="4300" dirty="0" smtClean="0"/>
              <a:t>, 2006): orientación que completa marketing integrado, marketing interno, marketing responsable y marketing relacional</a:t>
            </a:r>
          </a:p>
          <a:p>
            <a:pPr marL="411480" indent="-256032" algn="just" fontAlgn="auto">
              <a:spcAft>
                <a:spcPts val="0"/>
              </a:spcAft>
              <a:buFont typeface="Wingdings"/>
              <a:buChar char=""/>
              <a:defRPr/>
            </a:pPr>
            <a:r>
              <a:rPr lang="es-ES" sz="4300" b="1" dirty="0" err="1" smtClean="0">
                <a:solidFill>
                  <a:schemeClr val="tx2">
                    <a:lumMod val="75000"/>
                  </a:schemeClr>
                </a:solidFill>
              </a:rPr>
              <a:t>Dayketing</a:t>
            </a:r>
            <a:r>
              <a:rPr lang="es-ES" sz="4300" dirty="0" smtClean="0">
                <a:solidFill>
                  <a:schemeClr val="tx2">
                    <a:lumMod val="75000"/>
                  </a:schemeClr>
                </a:solidFill>
              </a:rPr>
              <a:t>: </a:t>
            </a:r>
            <a:r>
              <a:rPr lang="es-ES" sz="4300" dirty="0" smtClean="0"/>
              <a:t>Una herramienta de marketing con la que obtener el máximo rendimiento de los acontecimientos diarios (pasados, presentes o futuros) con diferentes fines comerciales.</a:t>
            </a:r>
          </a:p>
          <a:p>
            <a:pPr marL="411480" indent="-256032" algn="just" fontAlgn="auto">
              <a:spcAft>
                <a:spcPts val="0"/>
              </a:spcAft>
              <a:buFont typeface="Wingdings"/>
              <a:buChar char=""/>
              <a:defRPr/>
            </a:pPr>
            <a:r>
              <a:rPr lang="es-ES" sz="4300" b="1" dirty="0" err="1" smtClean="0">
                <a:solidFill>
                  <a:schemeClr val="tx2">
                    <a:lumMod val="75000"/>
                  </a:schemeClr>
                </a:solidFill>
              </a:rPr>
              <a:t>Warketing</a:t>
            </a:r>
            <a:r>
              <a:rPr lang="es-ES" sz="4300" dirty="0" smtClean="0">
                <a:solidFill>
                  <a:schemeClr val="tx2">
                    <a:lumMod val="75000"/>
                  </a:schemeClr>
                </a:solidFill>
              </a:rPr>
              <a:t>: </a:t>
            </a:r>
            <a:r>
              <a:rPr lang="es-ES" sz="4300" dirty="0" smtClean="0"/>
              <a:t>El arduo combate que diariamente se ven enfrentados los ejecutivos de las empresas, exige que piensen y actúen con iniciativa, que aprovechen toda situación de modo meditado, el valor combativo de una tropa, lo da la capacidad del comandante y de su gente.</a:t>
            </a:r>
          </a:p>
          <a:p>
            <a:pPr marL="411480" indent="-256032" fontAlgn="auto">
              <a:spcAft>
                <a:spcPts val="0"/>
              </a:spcAft>
              <a:buFont typeface="Wingdings"/>
              <a:buChar char=""/>
              <a:defRPr/>
            </a:pPr>
            <a:endParaRPr lang="es-ES" dirty="0"/>
          </a:p>
        </p:txBody>
      </p:sp>
      <p:sp>
        <p:nvSpPr>
          <p:cNvPr id="2" name="1 Título"/>
          <p:cNvSpPr>
            <a:spLocks noGrp="1"/>
          </p:cNvSpPr>
          <p:nvPr>
            <p:ph type="title"/>
          </p:nvPr>
        </p:nvSpPr>
        <p:spPr/>
        <p:txBody>
          <a:bodyPr/>
          <a:lstStyle/>
          <a:p>
            <a:pPr algn="ctr" fontAlgn="auto">
              <a:spcAft>
                <a:spcPts val="0"/>
              </a:spcAft>
              <a:defRPr/>
            </a:pPr>
            <a:r>
              <a:rPr lang="es-ES" dirty="0" smtClean="0">
                <a:solidFill>
                  <a:schemeClr val="tx2">
                    <a:satMod val="200000"/>
                  </a:schemeClr>
                </a:solidFill>
              </a:rPr>
              <a:t>Visión Futura del Marketing</a:t>
            </a:r>
            <a:endParaRPr lang="es-ES" dirty="0">
              <a:solidFill>
                <a:schemeClr val="tx2">
                  <a:satMod val="20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411</TotalTime>
  <Words>611</Words>
  <Application>Microsoft Office PowerPoint</Application>
  <PresentationFormat>Presentación en pantalla (4:3)</PresentationFormat>
  <Paragraphs>38</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Arial</vt:lpstr>
      <vt:lpstr>Lucida Sans Unicode</vt:lpstr>
      <vt:lpstr>Wingdings 3</vt:lpstr>
      <vt:lpstr>Verdana</vt:lpstr>
      <vt:lpstr>Wingdings 2</vt:lpstr>
      <vt:lpstr>Calibri</vt:lpstr>
      <vt:lpstr>Wingdings</vt:lpstr>
      <vt:lpstr>Concurrencia</vt:lpstr>
      <vt:lpstr>Introducción al Marketing</vt:lpstr>
      <vt:lpstr>Conceptos del Marketing</vt:lpstr>
      <vt:lpstr>Conceptos del Marketing</vt:lpstr>
      <vt:lpstr>Evolución del Marketing</vt:lpstr>
      <vt:lpstr>Evolución del Marketing</vt:lpstr>
      <vt:lpstr>Evolución del Marketing</vt:lpstr>
      <vt:lpstr>Visión Futura del Marketing</vt:lpstr>
    </vt:vector>
  </TitlesOfParts>
  <Company>Campos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al Marketing</dc:title>
  <dc:creator>Sheila</dc:creator>
  <cp:lastModifiedBy>KIRA</cp:lastModifiedBy>
  <cp:revision>38</cp:revision>
  <dcterms:created xsi:type="dcterms:W3CDTF">2009-10-18T21:49:33Z</dcterms:created>
  <dcterms:modified xsi:type="dcterms:W3CDTF">2010-05-23T09:29:28Z</dcterms:modified>
</cp:coreProperties>
</file>